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 id="2147483778" r:id="rId2"/>
  </p:sldMasterIdLst>
  <p:sldIdLst>
    <p:sldId id="256" r:id="rId3"/>
    <p:sldId id="259" r:id="rId4"/>
    <p:sldId id="270" r:id="rId5"/>
    <p:sldId id="260" r:id="rId6"/>
    <p:sldId id="261" r:id="rId7"/>
    <p:sldId id="262" r:id="rId8"/>
    <p:sldId id="263" r:id="rId9"/>
    <p:sldId id="264" r:id="rId10"/>
    <p:sldId id="265" r:id="rId11"/>
    <p:sldId id="271" r:id="rId12"/>
    <p:sldId id="272" r:id="rId13"/>
    <p:sldId id="273" r:id="rId14"/>
    <p:sldId id="274" r:id="rId15"/>
    <p:sldId id="275" r:id="rId16"/>
    <p:sldId id="276" r:id="rId17"/>
    <p:sldId id="277" r:id="rId18"/>
    <p:sldId id="266" r:id="rId19"/>
    <p:sldId id="278"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74"/>
  </p:normalViewPr>
  <p:slideViewPr>
    <p:cSldViewPr snapToGrid="0">
      <p:cViewPr>
        <p:scale>
          <a:sx n="60" d="100"/>
          <a:sy n="60" d="100"/>
        </p:scale>
        <p:origin x="808" y="10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92478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7333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33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669238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3596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00063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9049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1E45834-53BD-4C8F-B791-CD5378F4150E}" type="datetimeFigureOut">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959108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E45834-53BD-4C8F-B791-CD5378F4150E}"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449068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1E45834-53BD-4C8F-B791-CD5378F4150E}" type="datetimeFigureOut">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5583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2927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96888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950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18294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4253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622195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676167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640501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29619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6899391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82504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6644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8415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4604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0376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61506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56662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8/19/24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11240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8/19/24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79692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E45834-53BD-4C8F-B791-CD5378F4150E}" type="datetimeFigureOut">
              <a:rPr lang="en-US" smtClean="0"/>
              <a:t>8/19/24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9D7796-F675-488F-AC46-C88938C80352}" type="slidenum">
              <a:rPr lang="en-US" smtClean="0"/>
              <a:t>‹#›</a:t>
            </a:fld>
            <a:endParaRPr lang="en-US"/>
          </a:p>
        </p:txBody>
      </p:sp>
    </p:spTree>
    <p:extLst>
      <p:ext uri="{BB962C8B-B14F-4D97-AF65-F5344CB8AC3E}">
        <p14:creationId xmlns:p14="http://schemas.microsoft.com/office/powerpoint/2010/main" val="851637341"/>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urful light bulb with business icons">
            <a:extLst>
              <a:ext uri="{FF2B5EF4-FFF2-40B4-BE49-F238E27FC236}">
                <a16:creationId xmlns:a16="http://schemas.microsoft.com/office/drawing/2014/main" id="{24D6B1C8-2027-050B-7C41-4B1A6FFB71F6}"/>
              </a:ext>
            </a:extLst>
          </p:cNvPr>
          <p:cNvPicPr>
            <a:picLocks noChangeAspect="1"/>
          </p:cNvPicPr>
          <p:nvPr/>
        </p:nvPicPr>
        <p:blipFill>
          <a:blip r:embed="rId2">
            <a:alphaModFix amt="60000"/>
          </a:blip>
          <a:srcRect t="9989" b="9654"/>
          <a:stretch/>
        </p:blipFill>
        <p:spPr>
          <a:xfrm>
            <a:off x="1" y="1"/>
            <a:ext cx="12192000" cy="6858000"/>
          </a:xfrm>
          <a:prstGeom prst="rect">
            <a:avLst/>
          </a:prstGeom>
        </p:spPr>
      </p:pic>
      <p:sp>
        <p:nvSpPr>
          <p:cNvPr id="2" name="Title 1">
            <a:extLst>
              <a:ext uri="{FF2B5EF4-FFF2-40B4-BE49-F238E27FC236}">
                <a16:creationId xmlns:a16="http://schemas.microsoft.com/office/drawing/2014/main" id="{A766CFE8-F0A6-FA1C-EAF3-59D04C73E6F4}"/>
              </a:ext>
            </a:extLst>
          </p:cNvPr>
          <p:cNvSpPr>
            <a:spLocks noGrp="1"/>
          </p:cNvSpPr>
          <p:nvPr>
            <p:ph type="ctrTitle"/>
          </p:nvPr>
        </p:nvSpPr>
        <p:spPr>
          <a:xfrm>
            <a:off x="79512" y="66262"/>
            <a:ext cx="12013097" cy="4974636"/>
          </a:xfrm>
        </p:spPr>
        <p:txBody>
          <a:bodyPr anchor="t">
            <a:normAutofit/>
          </a:bodyPr>
          <a:lstStyle/>
          <a:p>
            <a:r>
              <a:rPr lang="en-US" sz="11500" dirty="0">
                <a:solidFill>
                  <a:srgbClr val="FFFFFF"/>
                </a:solidFill>
              </a:rPr>
              <a:t>SQL ASSIGNMENT</a:t>
            </a:r>
          </a:p>
        </p:txBody>
      </p:sp>
      <p:sp>
        <p:nvSpPr>
          <p:cNvPr id="3" name="Subtitle 2">
            <a:extLst>
              <a:ext uri="{FF2B5EF4-FFF2-40B4-BE49-F238E27FC236}">
                <a16:creationId xmlns:a16="http://schemas.microsoft.com/office/drawing/2014/main" id="{4A98112B-669E-519F-AA6C-14F3A1C26D9A}"/>
              </a:ext>
            </a:extLst>
          </p:cNvPr>
          <p:cNvSpPr>
            <a:spLocks noGrp="1"/>
          </p:cNvSpPr>
          <p:nvPr>
            <p:ph type="subTitle" idx="1"/>
          </p:nvPr>
        </p:nvSpPr>
        <p:spPr>
          <a:xfrm>
            <a:off x="1181100" y="5104691"/>
            <a:ext cx="9929231" cy="794148"/>
          </a:xfrm>
        </p:spPr>
        <p:txBody>
          <a:bodyPr anchor="b">
            <a:normAutofit/>
          </a:bodyPr>
          <a:lstStyle/>
          <a:p>
            <a:pPr algn="r"/>
            <a:r>
              <a:rPr lang="en-US">
                <a:solidFill>
                  <a:srgbClr val="FFFFFF"/>
                </a:solidFill>
              </a:rPr>
              <a:t>SUMIT UPADHYAY</a:t>
            </a:r>
          </a:p>
        </p:txBody>
      </p:sp>
      <p:cxnSp>
        <p:nvCxnSpPr>
          <p:cNvPr id="35" name="Straight Connector 34">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1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3400" cap="all">
                <a:effectLst/>
              </a:rPr>
              <a:t>Get the count of cities that have hosted an IPL match </a:t>
            </a:r>
            <a:br>
              <a:rPr lang="en-US" sz="3400" cap="all">
                <a:effectLst/>
              </a:rPr>
            </a:br>
            <a:endParaRPr lang="en-US" sz="34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302082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1600" cap="all">
                <a:effectLst/>
              </a:rPr>
              <a:t>Create table </a:t>
            </a:r>
            <a:r>
              <a:rPr lang="en-US" sz="1600" i="1" cap="all">
                <a:effectLst/>
              </a:rPr>
              <a:t>deliveries_v02 </a:t>
            </a:r>
            <a:r>
              <a:rPr lang="en-US" sz="1600" cap="all">
                <a:effectLst/>
              </a:rPr>
              <a:t>with all the columns of the table ‘</a:t>
            </a:r>
            <a:r>
              <a:rPr lang="en-US" sz="1600" i="1" cap="all">
                <a:effectLst/>
              </a:rPr>
              <a:t>deliveries’ </a:t>
            </a:r>
            <a:r>
              <a:rPr lang="en-US" sz="1600" cap="all">
                <a:effectLst/>
              </a:rPr>
              <a:t>and an additional </a:t>
            </a:r>
            <a:br>
              <a:rPr lang="en-US" sz="1600" cap="all">
                <a:effectLst/>
              </a:rPr>
            </a:br>
            <a:r>
              <a:rPr lang="en-US" sz="1600" cap="all">
                <a:effectLst/>
              </a:rPr>
              <a:t>column </a:t>
            </a:r>
            <a:r>
              <a:rPr lang="en-US" sz="1600" i="1" cap="all">
                <a:effectLst/>
              </a:rPr>
              <a:t>ball_result </a:t>
            </a:r>
            <a:r>
              <a:rPr lang="en-US" sz="1600" cap="all">
                <a:effectLst/>
              </a:rPr>
              <a:t>containing values </a:t>
            </a:r>
            <a:r>
              <a:rPr lang="en-US" sz="1600" i="1" cap="all">
                <a:effectLst/>
              </a:rPr>
              <a:t>boundary</a:t>
            </a:r>
            <a:r>
              <a:rPr lang="en-US" sz="1600" cap="all">
                <a:effectLst/>
              </a:rPr>
              <a:t>, </a:t>
            </a:r>
            <a:r>
              <a:rPr lang="en-US" sz="1600" i="1" cap="all">
                <a:effectLst/>
              </a:rPr>
              <a:t>dot </a:t>
            </a:r>
            <a:r>
              <a:rPr lang="en-US" sz="1600" cap="all">
                <a:effectLst/>
              </a:rPr>
              <a:t>or </a:t>
            </a:r>
            <a:r>
              <a:rPr lang="en-US" sz="1600" i="1" cap="all">
                <a:effectLst/>
              </a:rPr>
              <a:t>other </a:t>
            </a:r>
            <a:r>
              <a:rPr lang="en-US" sz="1600" cap="all">
                <a:effectLst/>
              </a:rPr>
              <a:t>depending on the </a:t>
            </a:r>
            <a:r>
              <a:rPr lang="en-US" sz="1600" i="1" cap="all">
                <a:effectLst/>
              </a:rPr>
              <a:t>total_run </a:t>
            </a:r>
            <a:r>
              <a:rPr lang="en-US" sz="1600" cap="all">
                <a:effectLst/>
              </a:rPr>
              <a:t>(boundary for &gt;= 4, dot for 0 and other for any other number)</a:t>
            </a:r>
            <a:br>
              <a:rPr lang="en-US" sz="1600" cap="all">
                <a:effectLst/>
              </a:rPr>
            </a:br>
            <a:endParaRPr lang="en-US" sz="16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227214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500" cap="all">
                <a:effectLst/>
              </a:rPr>
              <a:t>Write a query to fetch the total number of boundaries and dot balls from the </a:t>
            </a:r>
            <a:r>
              <a:rPr lang="en-US" sz="2500" i="1" cap="all">
                <a:effectLst/>
              </a:rPr>
              <a:t>deliveries_v02 </a:t>
            </a:r>
            <a:r>
              <a:rPr lang="en-US" sz="2500" cap="all">
                <a:effectLst/>
              </a:rPr>
              <a:t>table. </a:t>
            </a:r>
            <a:br>
              <a:rPr lang="en-US" sz="2500" cap="all">
                <a:effectLst/>
              </a:rPr>
            </a:br>
            <a:endParaRPr lang="en-US" sz="25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4022462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1900" cap="all">
                <a:effectLst/>
              </a:rPr>
              <a:t>Write a query to fetch the total number of boundaries scored by each team from the </a:t>
            </a:r>
            <a:r>
              <a:rPr lang="en-US" sz="1900" i="1" cap="all">
                <a:effectLst/>
              </a:rPr>
              <a:t>deliveries_v02 </a:t>
            </a:r>
            <a:r>
              <a:rPr lang="en-US" sz="1900" cap="all">
                <a:effectLst/>
              </a:rPr>
              <a:t>table and order it in descending order of the number of boundaries scored. </a:t>
            </a:r>
            <a:br>
              <a:rPr lang="en-US" sz="1900" cap="all">
                <a:effectLst/>
              </a:rPr>
            </a:br>
            <a:endParaRPr lang="en-US" sz="19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1001836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200" cap="all">
                <a:effectLst/>
              </a:rPr>
              <a:t>Write a query to fetch the total number of dot balls bowled by each team and order it in descending order of the total number of dot balls bowled. </a:t>
            </a:r>
            <a:br>
              <a:rPr lang="en-US" sz="2200" cap="all">
                <a:effectLst/>
              </a:rPr>
            </a:br>
            <a:endParaRPr lang="en-US" sz="22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361067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500" cap="all">
                <a:effectLst/>
              </a:rPr>
              <a:t>Write a query to fetch the total number of dismissals by dismissal kinds where dismissal kind is not NA </a:t>
            </a:r>
            <a:br>
              <a:rPr lang="en-US" sz="2500" cap="all">
                <a:effectLst/>
              </a:rPr>
            </a:br>
            <a:endParaRPr lang="en-US" sz="25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53257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500" cap="all">
                <a:effectLst/>
              </a:rPr>
              <a:t>Write a query to get the top 5 bowlers who conceded maximum extra runs from the </a:t>
            </a:r>
            <a:r>
              <a:rPr lang="en-US" sz="2500" i="1" cap="all">
                <a:effectLst/>
              </a:rPr>
              <a:t>deliveries </a:t>
            </a:r>
            <a:r>
              <a:rPr lang="en-US" sz="2500" cap="all">
                <a:effectLst/>
              </a:rPr>
              <a:t>table </a:t>
            </a:r>
            <a:br>
              <a:rPr lang="en-US" sz="2500" cap="all">
                <a:effectLst/>
              </a:rPr>
            </a:br>
            <a:endParaRPr lang="en-US" sz="25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2880558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1900" cap="all">
                <a:effectLst/>
              </a:rPr>
              <a:t>Write a query to create a table named </a:t>
            </a:r>
            <a:r>
              <a:rPr lang="en-US" sz="1900" i="1" cap="all">
                <a:effectLst/>
              </a:rPr>
              <a:t>deliveries_v03 </a:t>
            </a:r>
            <a:r>
              <a:rPr lang="en-US" sz="1900" cap="all">
                <a:effectLst/>
              </a:rPr>
              <a:t>with all the columns of </a:t>
            </a:r>
            <a:r>
              <a:rPr lang="en-US" sz="1900" i="1" cap="all">
                <a:effectLst/>
              </a:rPr>
              <a:t>deliveries_v02 </a:t>
            </a:r>
            <a:r>
              <a:rPr lang="en-US" sz="1900" cap="all">
                <a:effectLst/>
              </a:rPr>
              <a:t>table and two additional column (named </a:t>
            </a:r>
            <a:r>
              <a:rPr lang="en-US" sz="1900" i="1" cap="all">
                <a:effectLst/>
              </a:rPr>
              <a:t>venue </a:t>
            </a:r>
            <a:r>
              <a:rPr lang="en-US" sz="1900" cap="all">
                <a:effectLst/>
              </a:rPr>
              <a:t>and </a:t>
            </a:r>
            <a:r>
              <a:rPr lang="en-US" sz="1900" i="1" cap="all">
                <a:effectLst/>
              </a:rPr>
              <a:t>match_date</a:t>
            </a:r>
            <a:r>
              <a:rPr lang="en-US" sz="1900" cap="all">
                <a:effectLst/>
              </a:rPr>
              <a:t>) of </a:t>
            </a:r>
            <a:r>
              <a:rPr lang="en-US" sz="1900" i="1" cap="all">
                <a:effectLst/>
              </a:rPr>
              <a:t>venue </a:t>
            </a:r>
            <a:r>
              <a:rPr lang="en-US" sz="1900" cap="all">
                <a:effectLst/>
              </a:rPr>
              <a:t>and </a:t>
            </a:r>
            <a:r>
              <a:rPr lang="en-US" sz="1900" i="1" cap="all">
                <a:effectLst/>
              </a:rPr>
              <a:t>date </a:t>
            </a:r>
            <a:r>
              <a:rPr lang="en-US" sz="1900" cap="all">
                <a:effectLst/>
              </a:rPr>
              <a:t>from table </a:t>
            </a:r>
            <a:r>
              <a:rPr lang="en-US" sz="1900" i="1" cap="all">
                <a:effectLst/>
              </a:rPr>
              <a:t>matches </a:t>
            </a:r>
            <a:br>
              <a:rPr lang="en-US" sz="1900" cap="all">
                <a:effectLst/>
              </a:rPr>
            </a:br>
            <a:endParaRPr lang="en-US" sz="19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1638103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500" cap="all">
                <a:effectLst/>
              </a:rPr>
              <a:t>Write a query to fetch the total runs scored for each venue and order it in the descending order of total runs scored. </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4114640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2200" cap="all">
                <a:effectLst/>
              </a:rPr>
              <a:t>Write a query to fetch the year-wise total runs scored at </a:t>
            </a:r>
            <a:r>
              <a:rPr lang="en-US" sz="2200" i="1" cap="all">
                <a:effectLst/>
              </a:rPr>
              <a:t>Eden Gardens </a:t>
            </a:r>
            <a:r>
              <a:rPr lang="en-US" sz="2200" cap="all">
                <a:effectLst/>
              </a:rPr>
              <a:t>and order it in the descending order of total runs scored. </a:t>
            </a:r>
            <a:br>
              <a:rPr lang="en-US" sz="2200" cap="all">
                <a:effectLst/>
              </a:rPr>
            </a:br>
            <a:endParaRPr lang="en-US" sz="2200" cap="all"/>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359286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6" y="1076635"/>
            <a:ext cx="3930256" cy="3495365"/>
          </a:xfrm>
          <a:prstGeom prst="flowChartDocument">
            <a:avLst/>
          </a:prstGeom>
        </p:spPr>
        <p:txBody>
          <a:bodyPr vert="horz" lIns="91440" tIns="45720" rIns="91440" bIns="45720" rtlCol="0" anchor="t">
            <a:normAutofit/>
          </a:bodyPr>
          <a:lstStyle/>
          <a:p>
            <a:r>
              <a:rPr lang="en-US" sz="3400" cap="all" dirty="0"/>
              <a:t>1ST I HAVE CREATED THE DB AND INSERTED THE  CSV DATA  IN IT</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rcRect l="25905"/>
          <a:stretch/>
        </p:blipFill>
        <p:spPr>
          <a:xfrm>
            <a:off x="5524500" y="869249"/>
            <a:ext cx="6069273" cy="5119500"/>
          </a:xfrm>
          <a:prstGeom prst="rect">
            <a:avLst/>
          </a:prstGeom>
        </p:spPr>
      </p:pic>
    </p:spTree>
    <p:extLst>
      <p:ext uri="{BB962C8B-B14F-4D97-AF65-F5344CB8AC3E}">
        <p14:creationId xmlns:p14="http://schemas.microsoft.com/office/powerpoint/2010/main" val="167019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6C4A-EF80-C1AD-F7E5-D6A8B6BB12D1}"/>
              </a:ext>
            </a:extLst>
          </p:cNvPr>
          <p:cNvSpPr>
            <a:spLocks noGrp="1"/>
          </p:cNvSpPr>
          <p:nvPr>
            <p:ph type="title"/>
          </p:nvPr>
        </p:nvSpPr>
        <p:spPr>
          <a:xfrm>
            <a:off x="1039322" y="1065861"/>
            <a:ext cx="10581178" cy="3947757"/>
          </a:xfrm>
        </p:spPr>
        <p:txBody>
          <a:bodyPr vert="horz" lIns="91440" tIns="45720" rIns="91440" bIns="45720" rtlCol="0" anchor="t">
            <a:normAutofit/>
          </a:bodyPr>
          <a:lstStyle/>
          <a:p>
            <a:r>
              <a:rPr lang="en-US" sz="8000" cap="all" dirty="0">
                <a:solidFill>
                  <a:schemeClr val="bg1"/>
                </a:solidFill>
              </a:rPr>
              <a:t>THANK YOU</a:t>
            </a:r>
          </a:p>
        </p:txBody>
      </p:sp>
    </p:spTree>
    <p:extLst>
      <p:ext uri="{BB962C8B-B14F-4D97-AF65-F5344CB8AC3E}">
        <p14:creationId xmlns:p14="http://schemas.microsoft.com/office/powerpoint/2010/main" val="321094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5" y="1076635"/>
            <a:ext cx="4668396" cy="3495365"/>
          </a:xfrm>
          <a:prstGeom prst="flowChartDocument">
            <a:avLst/>
          </a:prstGeom>
        </p:spPr>
        <p:txBody>
          <a:bodyPr vert="horz" lIns="91440" tIns="45720" rIns="91440" bIns="45720" rtlCol="0" anchor="t">
            <a:normAutofit/>
          </a:bodyPr>
          <a:lstStyle/>
          <a:p>
            <a:r>
              <a:rPr lang="en-US" sz="1300" cap="all">
                <a:effectLst/>
              </a:rPr>
              <a:t>Your priority is to get 2-3 players with high S.R who have faced at least 500 balls. And to do that you have to make a list of 10 players you want to bid in the auction so that when you try to grab them in auction you should not pay the amount greater than you have in the purse for a particular player. </a:t>
            </a:r>
            <a:br>
              <a:rPr lang="en-US" sz="1300" cap="all">
                <a:effectLst/>
              </a:rPr>
            </a:br>
            <a:r>
              <a:rPr lang="en-US" sz="1300" i="1" cap="all">
                <a:effectLst/>
              </a:rPr>
              <a:t>(strike rate is total runs scored by batsman divided by number of balls faced but remember when extras type is 'wides' it is not counted as a ball faced neither counted as batsmen runs) </a:t>
            </a:r>
            <a:endParaRPr lang="en-US" sz="1300" cap="all"/>
          </a:p>
        </p:txBody>
      </p:sp>
      <p:pic>
        <p:nvPicPr>
          <p:cNvPr id="5" name="Content Placeholder 4" descr="A screenshot of a computer&#10;&#10;Description automatically generated">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6088912" y="1076635"/>
            <a:ext cx="5839459" cy="3649662"/>
          </a:xfrm>
          <a:prstGeom prst="rect">
            <a:avLst/>
          </a:prstGeom>
        </p:spPr>
      </p:pic>
      <p:pic>
        <p:nvPicPr>
          <p:cNvPr id="3" name="Picture 2">
            <a:extLst>
              <a:ext uri="{FF2B5EF4-FFF2-40B4-BE49-F238E27FC236}">
                <a16:creationId xmlns:a16="http://schemas.microsoft.com/office/drawing/2014/main" id="{2E6498F9-AD4B-5D17-649A-CD8163C6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15" y="3429000"/>
            <a:ext cx="4390059" cy="2955683"/>
          </a:xfrm>
          <a:prstGeom prst="rect">
            <a:avLst/>
          </a:prstGeom>
        </p:spPr>
      </p:pic>
    </p:spTree>
    <p:extLst>
      <p:ext uri="{BB962C8B-B14F-4D97-AF65-F5344CB8AC3E}">
        <p14:creationId xmlns:p14="http://schemas.microsoft.com/office/powerpoint/2010/main" val="280239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5" y="1076635"/>
            <a:ext cx="4668396" cy="3495365"/>
          </a:xfrm>
          <a:prstGeom prst="flowChartDocument">
            <a:avLst/>
          </a:prstGeom>
        </p:spPr>
        <p:txBody>
          <a:bodyPr vert="horz" lIns="91440" tIns="45720" rIns="91440" bIns="45720" rtlCol="0" anchor="t">
            <a:normAutofit/>
          </a:bodyPr>
          <a:lstStyle/>
          <a:p>
            <a:r>
              <a:rPr lang="en-US" sz="1900" cap="all">
                <a:effectLst/>
              </a:rPr>
              <a:t>Now you need to get 2-3 players with good Average who have played more than 2 ipl seasons. And to do that you have to make a list of 10 players you want to bid in the auction so that when you try to grab them in auction you should not pay the amount greater than you have in the purse for a particular player. </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6096000" y="1076635"/>
            <a:ext cx="5839459" cy="3649662"/>
          </a:xfrm>
          <a:prstGeom prst="rect">
            <a:avLst/>
          </a:prstGeom>
        </p:spPr>
      </p:pic>
      <p:pic>
        <p:nvPicPr>
          <p:cNvPr id="3" name="Picture 2">
            <a:extLst>
              <a:ext uri="{FF2B5EF4-FFF2-40B4-BE49-F238E27FC236}">
                <a16:creationId xmlns:a16="http://schemas.microsoft.com/office/drawing/2014/main" id="{E6B2D782-3B4E-A93D-152F-AAA739710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15" y="3966369"/>
            <a:ext cx="3899356" cy="2573575"/>
          </a:xfrm>
          <a:prstGeom prst="rect">
            <a:avLst/>
          </a:prstGeom>
        </p:spPr>
      </p:pic>
    </p:spTree>
    <p:extLst>
      <p:ext uri="{BB962C8B-B14F-4D97-AF65-F5344CB8AC3E}">
        <p14:creationId xmlns:p14="http://schemas.microsoft.com/office/powerpoint/2010/main" val="378082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984586" y="871870"/>
            <a:ext cx="4289163" cy="4001189"/>
          </a:xfrm>
          <a:prstGeom prst="flowChartDocument">
            <a:avLst/>
          </a:prstGeom>
        </p:spPr>
        <p:txBody>
          <a:bodyPr vert="horz" lIns="91440" tIns="45720" rIns="91440" bIns="45720" rtlCol="0" anchor="t">
            <a:normAutofit/>
          </a:bodyPr>
          <a:lstStyle/>
          <a:p>
            <a:r>
              <a:rPr lang="en-US" sz="1600" cap="all" dirty="0">
                <a:effectLst/>
              </a:rPr>
              <a:t>Now you need to get 2-3 Hard-hitting players who have scored most runs in boundaries and have played more the 2 </a:t>
            </a:r>
            <a:r>
              <a:rPr lang="en-US" sz="1600" cap="all" dirty="0" err="1">
                <a:effectLst/>
              </a:rPr>
              <a:t>ipl</a:t>
            </a:r>
            <a:r>
              <a:rPr lang="en-US" sz="1600" cap="all" dirty="0">
                <a:effectLst/>
              </a:rPr>
              <a:t> season. To do that you have to make a list of 10 players you want to bid in the auction so that when you try to grab them in auction you should not pay the amount greater than you have in the purse for a particular player. </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5853481" y="904031"/>
            <a:ext cx="5839459" cy="3649662"/>
          </a:xfrm>
          <a:prstGeom prst="rect">
            <a:avLst/>
          </a:prstGeom>
        </p:spPr>
      </p:pic>
      <p:pic>
        <p:nvPicPr>
          <p:cNvPr id="6" name="Content Placeholder 4">
            <a:extLst>
              <a:ext uri="{FF2B5EF4-FFF2-40B4-BE49-F238E27FC236}">
                <a16:creationId xmlns:a16="http://schemas.microsoft.com/office/drawing/2014/main" id="{B44D1D56-7C52-DB45-A8D5-DD9E102AF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86" y="3562526"/>
            <a:ext cx="3943601" cy="2841977"/>
          </a:xfrm>
          <a:prstGeom prst="rect">
            <a:avLst/>
          </a:prstGeom>
        </p:spPr>
      </p:pic>
    </p:spTree>
    <p:extLst>
      <p:ext uri="{BB962C8B-B14F-4D97-AF65-F5344CB8AC3E}">
        <p14:creationId xmlns:p14="http://schemas.microsoft.com/office/powerpoint/2010/main" val="333777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5" y="1076635"/>
            <a:ext cx="4668396" cy="3495365"/>
          </a:xfrm>
          <a:prstGeom prst="flowChartDocument">
            <a:avLst/>
          </a:prstGeom>
        </p:spPr>
        <p:txBody>
          <a:bodyPr vert="horz" lIns="91440" tIns="45720" rIns="91440" bIns="45720" rtlCol="0" anchor="t">
            <a:normAutofit/>
          </a:bodyPr>
          <a:lstStyle/>
          <a:p>
            <a:r>
              <a:rPr lang="en-US" sz="1900" cap="all">
                <a:effectLst/>
              </a:rPr>
              <a:t>Your priority is to get 2-3 bowlers with good economy who have bowled at least 500 balls in IPL so far. To do that you have to make a list of 10 players you want to bid in the auction so that when you try to grab them in auction you should not pay the amount greater than you have in the purse for a particular player. </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5751512" y="1076635"/>
            <a:ext cx="5839459" cy="3649662"/>
          </a:xfrm>
          <a:prstGeom prst="rect">
            <a:avLst/>
          </a:prstGeom>
        </p:spPr>
      </p:pic>
      <p:pic>
        <p:nvPicPr>
          <p:cNvPr id="3" name="Picture 2">
            <a:extLst>
              <a:ext uri="{FF2B5EF4-FFF2-40B4-BE49-F238E27FC236}">
                <a16:creationId xmlns:a16="http://schemas.microsoft.com/office/drawing/2014/main" id="{4301C644-6109-C3D8-9050-F202AA19D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15" y="3976081"/>
            <a:ext cx="3769433" cy="2573575"/>
          </a:xfrm>
          <a:prstGeom prst="rect">
            <a:avLst/>
          </a:prstGeom>
        </p:spPr>
      </p:pic>
    </p:spTree>
    <p:extLst>
      <p:ext uri="{BB962C8B-B14F-4D97-AF65-F5344CB8AC3E}">
        <p14:creationId xmlns:p14="http://schemas.microsoft.com/office/powerpoint/2010/main" val="418275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5" y="1076635"/>
            <a:ext cx="4668396" cy="3495365"/>
          </a:xfrm>
          <a:prstGeom prst="flowChartDocument">
            <a:avLst/>
          </a:prstGeom>
        </p:spPr>
        <p:txBody>
          <a:bodyPr vert="horz" lIns="91440" tIns="45720" rIns="91440" bIns="45720" rtlCol="0" anchor="t">
            <a:normAutofit/>
          </a:bodyPr>
          <a:lstStyle/>
          <a:p>
            <a:r>
              <a:rPr lang="en-US" sz="1600" cap="all">
                <a:effectLst/>
              </a:rPr>
              <a:t>Now you need to get 2-3 bowlers with the best strike rate and who have bowled at least 500 balls in IPL so far.To do that you have to make a list of 10 players you want to bid in the auction so that when you try to grab them in auction you should not pay the amount greater than you have in the purse for a particular player. </a:t>
            </a: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6096000" y="1122462"/>
            <a:ext cx="5839459" cy="3649662"/>
          </a:xfrm>
          <a:prstGeom prst="rect">
            <a:avLst/>
          </a:prstGeom>
        </p:spPr>
      </p:pic>
      <p:pic>
        <p:nvPicPr>
          <p:cNvPr id="3" name="Picture 2">
            <a:extLst>
              <a:ext uri="{FF2B5EF4-FFF2-40B4-BE49-F238E27FC236}">
                <a16:creationId xmlns:a16="http://schemas.microsoft.com/office/drawing/2014/main" id="{0E688475-4D7E-B1A7-CA63-9CAC88469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15" y="3485336"/>
            <a:ext cx="3879012" cy="2573575"/>
          </a:xfrm>
          <a:prstGeom prst="rect">
            <a:avLst/>
          </a:prstGeom>
        </p:spPr>
      </p:pic>
    </p:spTree>
    <p:extLst>
      <p:ext uri="{BB962C8B-B14F-4D97-AF65-F5344CB8AC3E}">
        <p14:creationId xmlns:p14="http://schemas.microsoft.com/office/powerpoint/2010/main" val="97614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44515" y="1076635"/>
            <a:ext cx="4668396" cy="3495365"/>
          </a:xfrm>
          <a:prstGeom prst="flowChartDocument">
            <a:avLst/>
          </a:prstGeom>
        </p:spPr>
        <p:txBody>
          <a:bodyPr vert="horz" lIns="91440" tIns="45720" rIns="91440" bIns="45720" rtlCol="0" anchor="t">
            <a:normAutofit/>
          </a:bodyPr>
          <a:lstStyle/>
          <a:p>
            <a:r>
              <a:rPr lang="en-US" sz="1600" cap="all">
                <a:effectLst/>
              </a:rPr>
              <a:t>Now you need to get 2-3 All_rounders with the best batting as well as bowling strike rate and who have faced at least 500 balls in IPL so far and have bowled minimum 300 balls.To do that you have to make a list of 10 players you want to bid in the auction so that when you try to grab them in auction you should not pay the amount greater than you have in the purse for a particular player. </a:t>
            </a:r>
            <a:endParaRPr lang="en-US" sz="1600" cap="all" dirty="0">
              <a:effectLst/>
            </a:endParaRPr>
          </a:p>
        </p:txBody>
      </p:sp>
      <p:pic>
        <p:nvPicPr>
          <p:cNvPr id="5" name="Content Placeholder 4">
            <a:extLst>
              <a:ext uri="{FF2B5EF4-FFF2-40B4-BE49-F238E27FC236}">
                <a16:creationId xmlns:a16="http://schemas.microsoft.com/office/drawing/2014/main" id="{0604A374-1E9E-2CA1-E2F7-9D528467E7A5}"/>
              </a:ext>
            </a:extLst>
          </p:cNvPr>
          <p:cNvPicPr>
            <a:picLocks noGrp="1" noChangeAspect="1"/>
          </p:cNvPicPr>
          <p:nvPr>
            <p:ph idx="1"/>
          </p:nvPr>
        </p:nvPicPr>
        <p:blipFill rotWithShape="1">
          <a:blip r:embed="rId2"/>
          <a:stretch/>
        </p:blipFill>
        <p:spPr>
          <a:xfrm>
            <a:off x="5712911" y="1076635"/>
            <a:ext cx="5839459" cy="3649662"/>
          </a:xfrm>
          <a:prstGeom prst="rect">
            <a:avLst/>
          </a:prstGeom>
        </p:spPr>
      </p:pic>
      <p:pic>
        <p:nvPicPr>
          <p:cNvPr id="4" name="Picture 3">
            <a:extLst>
              <a:ext uri="{FF2B5EF4-FFF2-40B4-BE49-F238E27FC236}">
                <a16:creationId xmlns:a16="http://schemas.microsoft.com/office/drawing/2014/main" id="{0AB21CF8-5AA5-E858-2FD7-2DA09B541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300" y="4783247"/>
            <a:ext cx="4115070" cy="2074753"/>
          </a:xfrm>
          <a:prstGeom prst="rect">
            <a:avLst/>
          </a:prstGeom>
        </p:spPr>
      </p:pic>
      <p:pic>
        <p:nvPicPr>
          <p:cNvPr id="6" name="Picture 5">
            <a:extLst>
              <a:ext uri="{FF2B5EF4-FFF2-40B4-BE49-F238E27FC236}">
                <a16:creationId xmlns:a16="http://schemas.microsoft.com/office/drawing/2014/main" id="{595BC884-73BB-725A-B2EC-59C404591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009" y="4769771"/>
            <a:ext cx="3907291" cy="2076667"/>
          </a:xfrm>
          <a:prstGeom prst="rect">
            <a:avLst/>
          </a:prstGeom>
        </p:spPr>
      </p:pic>
    </p:spTree>
    <p:extLst>
      <p:ext uri="{BB962C8B-B14F-4D97-AF65-F5344CB8AC3E}">
        <p14:creationId xmlns:p14="http://schemas.microsoft.com/office/powerpoint/2010/main" val="162421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0051-5D2B-831A-9241-0878C98DBCEA}"/>
              </a:ext>
            </a:extLst>
          </p:cNvPr>
          <p:cNvSpPr>
            <a:spLocks noGrp="1"/>
          </p:cNvSpPr>
          <p:nvPr>
            <p:ph type="title"/>
          </p:nvPr>
        </p:nvSpPr>
        <p:spPr>
          <a:xfrm>
            <a:off x="1056581" y="2286000"/>
            <a:ext cx="9306619" cy="3676997"/>
          </a:xfrm>
          <a:prstGeom prst="flowChartDocument">
            <a:avLst/>
          </a:prstGeom>
        </p:spPr>
        <p:txBody>
          <a:bodyPr vert="horz" lIns="91440" tIns="45720" rIns="91440" bIns="45720" rtlCol="0" anchor="b">
            <a:normAutofit/>
          </a:bodyPr>
          <a:lstStyle/>
          <a:p>
            <a:r>
              <a:rPr lang="en-US" sz="8000" cap="all" dirty="0"/>
              <a:t>ADDITIONAL QUESTIONS</a:t>
            </a:r>
          </a:p>
        </p:txBody>
      </p:sp>
    </p:spTree>
    <p:extLst>
      <p:ext uri="{BB962C8B-B14F-4D97-AF65-F5344CB8AC3E}">
        <p14:creationId xmlns:p14="http://schemas.microsoft.com/office/powerpoint/2010/main" val="1558538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{9BFD329B-3650-644B-A3F8-8AFD71A0EEF3}tf10001120</Template>
  <TotalTime>76</TotalTime>
  <Words>771</Words>
  <Application>Microsoft Macintosh PowerPoint</Application>
  <PresentationFormat>Widescreen</PresentationFormat>
  <Paragraphs>21</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Calibri</vt:lpstr>
      <vt:lpstr>Calibri Light</vt:lpstr>
      <vt:lpstr>Neue Haas Grotesk Text Pro</vt:lpstr>
      <vt:lpstr>BjornVTI</vt:lpstr>
      <vt:lpstr>Celestial</vt:lpstr>
      <vt:lpstr>SQL ASSIGNMENT</vt:lpstr>
      <vt:lpstr>1ST I HAVE CREATED THE DB AND INSERTED THE  CSV DATA  IN IT</vt:lpstr>
      <vt:lpstr>Your priority is to get 2-3 players with high S.R who have faced at least 500 balls. And to do that you have to make a list of 10 players you want to bid in the auction so that when you try to grab them in auction you should not pay the amount greater than you have in the purse for a particular player.  (strike rate is total runs scored by batsman divided by number of balls faced but remember when extras type is 'wides' it is not counted as a ball faced neither counted as batsmen runs) </vt:lpstr>
      <vt:lpstr>Now you need to get 2-3 players with good Average who have played more than 2 ipl seasons. And to do that you have to make a list of 10 players you want to bid in the auction so that when you try to grab them in auction you should not pay the amount greater than you have in the purse for a particular player. </vt:lpstr>
      <vt:lpstr>Now you need to get 2-3 Hard-hitting players who have scored most runs in boundaries and have played more the 2 ipl season. To do that you have to make a list of 10 players you want to bid in the auction so that when you try to grab them in auction you should not pay the amount greater than you have in the purse for a particular player. </vt:lpstr>
      <vt:lpstr>Your priority is to get 2-3 bowlers with good economy who have bowled at least 500 balls in IPL so far. To do that you have to make a list of 10 players you want to bid in the auction so that when you try to grab them in auction you should not pay the amount greater than you have in the purse for a particular player. </vt:lpstr>
      <vt:lpstr>Now you need to get 2-3 bowlers with the best strike rate and who have bowled at least 500 balls in IPL so far.To do that you have to make a list of 10 players you want to bid in the auction so that when you try to grab them in auction you should not pay the amount greater than you have in the purse for a particular player. </vt:lpstr>
      <vt:lpstr>Now you need to get 2-3 All_rounders with the best batting as well as bowling strike rate and who have faced at least 500 balls in IPL so far and have bowled minimum 300 balls.To do that you have to make a list of 10 players you want to bid in the auction so that when you try to grab them in auction you should not pay the amount greater than you have in the purse for a particular player. </vt:lpstr>
      <vt:lpstr>ADDITIONAL QUESTIONS</vt:lpstr>
      <vt:lpstr>Get the count of cities that have hosted an IPL match  </vt:lpstr>
      <vt:lpstr>Create table deliveries_v02 with all the columns of the table ‘deliveries’ and an additional  column ball_result containing values boundary, dot or other depending on the total_run (boundary for &gt;= 4, dot for 0 and other for any other number) </vt:lpstr>
      <vt:lpstr>Write a query to fetch the total number of boundaries and dot balls from the deliveries_v02 table.  </vt:lpstr>
      <vt:lpstr>Write a query to fetch the total number of boundaries scored by each team from the deliveries_v02 table and order it in descending order of the number of boundaries scored.  </vt:lpstr>
      <vt:lpstr>Write a query to fetch the total number of dot balls bowled by each team and order it in descending order of the total number of dot balls bowled.  </vt:lpstr>
      <vt:lpstr>Write a query to fetch the total number of dismissals by dismissal kinds where dismissal kind is not NA  </vt:lpstr>
      <vt:lpstr>Write a query to get the top 5 bowlers who conceded maximum extra runs from the deliveries table  </vt:lpstr>
      <vt:lpstr>Write a query to create a table named deliveries_v03 with all the columns of deliveries_v02 table and two additional column (named venue and match_date) of venue and date from table matches  </vt:lpstr>
      <vt:lpstr>Write a query to fetch the total runs scored for each venue and order it in the descending order of total runs scored. </vt:lpstr>
      <vt:lpstr>Write a query to fetch the year-wise total runs scored at Eden Gardens and order it in the descending order of total runs scored.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ASSIGNMENT</dc:title>
  <dc:creator>SUMIT UPADHYAY</dc:creator>
  <cp:lastModifiedBy>SUMIT UPADHYAY</cp:lastModifiedBy>
  <cp:revision>1</cp:revision>
  <dcterms:created xsi:type="dcterms:W3CDTF">2024-08-18T18:31:22Z</dcterms:created>
  <dcterms:modified xsi:type="dcterms:W3CDTF">2024-08-18T19:47:33Z</dcterms:modified>
</cp:coreProperties>
</file>